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8" r:id="rId10"/>
    <p:sldId id="269" r:id="rId11"/>
    <p:sldId id="270" r:id="rId12"/>
    <p:sldId id="271" r:id="rId13"/>
    <p:sldId id="267" r:id="rId14"/>
    <p:sldId id="262" r:id="rId15"/>
    <p:sldId id="272" r:id="rId16"/>
    <p:sldId id="274" r:id="rId17"/>
    <p:sldId id="275" r:id="rId18"/>
    <p:sldId id="276" r:id="rId19"/>
    <p:sldId id="273" r:id="rId20"/>
    <p:sldId id="265" r:id="rId21"/>
    <p:sldId id="26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09" autoAdjust="0"/>
    <p:restoredTop sz="92895" autoAdjust="0"/>
  </p:normalViewPr>
  <p:slideViewPr>
    <p:cSldViewPr snapToGrid="0">
      <p:cViewPr>
        <p:scale>
          <a:sx n="51" d="100"/>
          <a:sy n="51" d="100"/>
        </p:scale>
        <p:origin x="-96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AB8AD-F917-C841-A7D6-39A195CD61AD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6CF14-20D3-5944-821E-67F3A52FD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6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6CF14-20D3-5944-821E-67F3A52FD1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93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6CF14-20D3-5944-821E-67F3A52FD1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40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6CF14-20D3-5944-821E-67F3A52FD1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60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6CF14-20D3-5944-821E-67F3A52FD1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54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6CF14-20D3-5944-821E-67F3A52FD1A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96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6CF14-20D3-5944-821E-67F3A52FD1A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92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Print out </a:t>
            </a:r>
            <a:r>
              <a:rPr lang="en-US" smtClean="0"/>
              <a:t>6 steps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04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6CF14-20D3-5944-821E-67F3A52FD1A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26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91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82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7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72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0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1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5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05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90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66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46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:\Marketing\Proposals-Presentations\2011\NACJSB_New_Hospital_Hanoi_13778.999\Presentation\GH_Logos\Background2a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1"/>
            <a:ext cx="12202584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00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D33B811-DA73-43AD-89B7-508C3FF403F3}"/>
              </a:ext>
            </a:extLst>
          </p:cNvPr>
          <p:cNvSpPr/>
          <p:nvPr/>
        </p:nvSpPr>
        <p:spPr>
          <a:xfrm>
            <a:off x="1934817" y="914400"/>
            <a:ext cx="794895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Khuyến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khích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hững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kiến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F478A71-3E28-4032-80DC-1F3949A6F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730" y="1972843"/>
            <a:ext cx="3829050" cy="2190750"/>
          </a:xfrm>
          <a:prstGeom prst="rect">
            <a:avLst/>
          </a:prstGeom>
        </p:spPr>
      </p:pic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160" y="5613308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537108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escription: Description: Logo IC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684" y="5486404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Norre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775" y="183578"/>
            <a:ext cx="20288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LOGO MOH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83578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162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0B341AF-B5BE-4636-B1ED-AF87A7758FA6}"/>
              </a:ext>
            </a:extLst>
          </p:cNvPr>
          <p:cNvSpPr/>
          <p:nvPr/>
        </p:nvSpPr>
        <p:spPr>
          <a:xfrm>
            <a:off x="4913848" y="2529828"/>
            <a:ext cx="61732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vi-VN" sz="3200" dirty="0" smtClean="0">
                <a:ea typeface="Times New Roman" charset="0"/>
                <a:cs typeface="Times New Roman" charset="0"/>
              </a:rPr>
              <a:t>Cải tiến các kết quả lâm sàng</a:t>
            </a:r>
          </a:p>
          <a:p>
            <a:pPr marL="457200" indent="-457200">
              <a:buFont typeface="Arial"/>
              <a:buChar char="•"/>
            </a:pPr>
            <a:r>
              <a:rPr lang="vi-VN" sz="3200" dirty="0" smtClean="0">
                <a:ea typeface="Times New Roman" charset="0"/>
                <a:cs typeface="Times New Roman" charset="0"/>
              </a:rPr>
              <a:t>Cải thiện trải nghiệm của người bệnh</a:t>
            </a:r>
          </a:p>
          <a:p>
            <a:pPr marL="457200" indent="-457200">
              <a:buFont typeface="Arial"/>
              <a:buChar char="•"/>
            </a:pPr>
            <a:r>
              <a:rPr lang="vi-VN" sz="3200" dirty="0" smtClean="0">
                <a:ea typeface="Times New Roman" charset="0"/>
                <a:cs typeface="Times New Roman" charset="0"/>
              </a:rPr>
              <a:t>Giảm chi phí tổ chức</a:t>
            </a:r>
            <a:endParaRPr lang="en-US" sz="3200" dirty="0">
              <a:ea typeface="Times New Roman" charset="0"/>
              <a:cs typeface="Times New Roman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6F342E0-FF99-4676-8194-C106EC4E7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80051"/>
            <a:ext cx="4761448" cy="4806398"/>
          </a:xfrm>
          <a:prstGeom prst="rect">
            <a:avLst/>
          </a:prstGeom>
        </p:spPr>
      </p:pic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160" y="5613308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537108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684" y="5486404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023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330BCF9-168B-49FB-BDC7-68CDD4432A1F}"/>
              </a:ext>
            </a:extLst>
          </p:cNvPr>
          <p:cNvSpPr/>
          <p:nvPr/>
        </p:nvSpPr>
        <p:spPr>
          <a:xfrm>
            <a:off x="1325217" y="702365"/>
            <a:ext cx="84532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dirty="0">
                <a:cs typeface="Times New Roman" panose="02020603050405020304" pitchFamily="18" charset="0"/>
              </a:rPr>
              <a:t>Nhưng nếu không có </a:t>
            </a:r>
            <a:r>
              <a:rPr lang="vi-VN" sz="3600" dirty="0" smtClean="0">
                <a:cs typeface="Times New Roman" panose="02020603050405020304" pitchFamily="18" charset="0"/>
              </a:rPr>
              <a:t>sự</a:t>
            </a:r>
            <a:r>
              <a:rPr lang="en-US" sz="3600" dirty="0" smtClean="0"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cs typeface="Times New Roman" panose="02020603050405020304" pitchFamily="18" charset="0"/>
              </a:rPr>
              <a:t>khuyến</a:t>
            </a:r>
            <a:r>
              <a:rPr lang="en-US" sz="3600" dirty="0" smtClean="0"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cs typeface="Times New Roman" panose="02020603050405020304" pitchFamily="18" charset="0"/>
              </a:rPr>
              <a:t>khích</a:t>
            </a:r>
            <a:r>
              <a:rPr lang="en-US" sz="3600" dirty="0" smtClean="0">
                <a:cs typeface="Times New Roman" panose="02020603050405020304" pitchFamily="18" charset="0"/>
              </a:rPr>
              <a:t> </a:t>
            </a:r>
            <a:r>
              <a:rPr lang="vi-VN" sz="3600" dirty="0" smtClean="0">
                <a:cs typeface="Times New Roman" panose="02020603050405020304" pitchFamily="18" charset="0"/>
              </a:rPr>
              <a:t>nhân </a:t>
            </a:r>
            <a:r>
              <a:rPr lang="vi-VN" sz="3600" dirty="0">
                <a:cs typeface="Times New Roman" panose="02020603050405020304" pitchFamily="18" charset="0"/>
              </a:rPr>
              <a:t>viên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tham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cam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bó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vi-V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những </a:t>
            </a:r>
            <a:r>
              <a:rPr lang="vi-VN" sz="3600" dirty="0">
                <a:latin typeface="Arial" panose="020B0604020202020204" pitchFamily="34" charset="0"/>
                <a:cs typeface="Arial" panose="020B0604020202020204" pitchFamily="34" charset="0"/>
              </a:rPr>
              <a:t>sáng kiến này thường </a:t>
            </a:r>
            <a:r>
              <a:rPr lang="vi-V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khó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vi-V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600" dirty="0">
                <a:latin typeface="Arial" panose="020B0604020202020204" pitchFamily="34" charset="0"/>
                <a:cs typeface="Arial" panose="020B0604020202020204" pitchFamily="34" charset="0"/>
              </a:rPr>
              <a:t>bắt đầu hoặc thậm </a:t>
            </a:r>
            <a:r>
              <a:rPr lang="vi-V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chí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khó</a:t>
            </a:r>
            <a:r>
              <a:rPr lang="vi-V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600" dirty="0">
                <a:latin typeface="Arial" panose="020B0604020202020204" pitchFamily="34" charset="0"/>
                <a:cs typeface="Arial" panose="020B0604020202020204" pitchFamily="34" charset="0"/>
              </a:rPr>
              <a:t>duy trì.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2D6D7D2-D5E5-4864-A391-51FCFA0EA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10689"/>
            <a:ext cx="11608903" cy="312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87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B3D1C87-8646-4084-8B00-6FF0C98D962C}"/>
              </a:ext>
            </a:extLst>
          </p:cNvPr>
          <p:cNvSpPr/>
          <p:nvPr/>
        </p:nvSpPr>
        <p:spPr>
          <a:xfrm>
            <a:off x="398585" y="757583"/>
            <a:ext cx="1103141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 smtClean="0">
                <a:cs typeface="Times New Roman" panose="02020603050405020304" pitchFamily="18" charset="0"/>
              </a:rPr>
              <a:t>Nếu </a:t>
            </a:r>
            <a:r>
              <a:rPr lang="vi-VN" sz="3200" dirty="0">
                <a:cs typeface="Times New Roman" panose="02020603050405020304" pitchFamily="18" charset="0"/>
              </a:rPr>
              <a:t>các </a:t>
            </a:r>
            <a:r>
              <a:rPr lang="en-US" sz="3200" dirty="0" smtClean="0">
                <a:cs typeface="Times New Roman" panose="02020603050405020304" pitchFamily="18" charset="0"/>
              </a:rPr>
              <a:t>s</a:t>
            </a:r>
            <a:r>
              <a:rPr lang="vi-VN" sz="3200" dirty="0" smtClean="0">
                <a:cs typeface="Times New Roman" panose="02020603050405020304" pitchFamily="18" charset="0"/>
              </a:rPr>
              <a:t>áng </a:t>
            </a:r>
            <a:r>
              <a:rPr lang="vi-VN" sz="3200" dirty="0">
                <a:cs typeface="Times New Roman" panose="02020603050405020304" pitchFamily="18" charset="0"/>
              </a:rPr>
              <a:t>kiến </a:t>
            </a:r>
            <a:r>
              <a:rPr lang="en-US" sz="3200" dirty="0" smtClean="0">
                <a:cs typeface="Times New Roman" panose="02020603050405020304" pitchFamily="18" charset="0"/>
              </a:rPr>
              <a:t>c</a:t>
            </a:r>
            <a:r>
              <a:rPr lang="vi-VN" sz="3200" dirty="0" smtClean="0">
                <a:cs typeface="Times New Roman" panose="02020603050405020304" pitchFamily="18" charset="0"/>
              </a:rPr>
              <a:t>ải </a:t>
            </a:r>
            <a:r>
              <a:rPr lang="vi-VN" sz="3200" dirty="0">
                <a:cs typeface="Times New Roman" panose="02020603050405020304" pitchFamily="18" charset="0"/>
              </a:rPr>
              <a:t>tiến </a:t>
            </a:r>
            <a:r>
              <a:rPr lang="en-US" sz="3200" dirty="0" smtClean="0">
                <a:cs typeface="Times New Roman" panose="02020603050405020304" pitchFamily="18" charset="0"/>
              </a:rPr>
              <a:t>h</a:t>
            </a:r>
            <a:r>
              <a:rPr lang="vi-VN" sz="3200" dirty="0" smtClean="0">
                <a:cs typeface="Times New Roman" panose="02020603050405020304" pitchFamily="18" charset="0"/>
              </a:rPr>
              <a:t>iệu </a:t>
            </a:r>
            <a:r>
              <a:rPr lang="vi-VN" sz="3200" dirty="0">
                <a:cs typeface="Times New Roman" panose="02020603050405020304" pitchFamily="18" charset="0"/>
              </a:rPr>
              <a:t>suất không được thực hiện tốt, chúng có thể trở thành </a:t>
            </a: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C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hố </a:t>
            </a:r>
            <a:r>
              <a:rPr lang="vi-VN" sz="3200" dirty="0">
                <a:cs typeface="Times New Roman" panose="02020603050405020304" pitchFamily="18" charset="0"/>
              </a:rPr>
              <a:t>đen </a:t>
            </a: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Mục </a:t>
            </a:r>
            <a:r>
              <a:rPr lang="vi-VN" sz="3200" dirty="0">
                <a:cs typeface="Times New Roman" panose="02020603050405020304" pitchFamily="18" charset="0"/>
              </a:rPr>
              <a:t>tiêu bị bỏ </a:t>
            </a:r>
            <a:r>
              <a:rPr lang="vi-VN" sz="3200" dirty="0" smtClean="0">
                <a:cs typeface="Times New Roman" panose="02020603050405020304" pitchFamily="18" charset="0"/>
              </a:rPr>
              <a:t>lỡ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T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iêu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tốn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thời </a:t>
            </a:r>
            <a:r>
              <a:rPr lang="vi-VN" sz="3200" dirty="0">
                <a:cs typeface="Times New Roman" panose="02020603050405020304" pitchFamily="18" charset="0"/>
              </a:rPr>
              <a:t>gian, tiền bạc và tài </a:t>
            </a:r>
            <a:r>
              <a:rPr lang="vi-VN" sz="3200" dirty="0" smtClean="0">
                <a:cs typeface="Times New Roman" panose="02020603050405020304" pitchFamily="18" charset="0"/>
              </a:rPr>
              <a:t>nguyên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Mang </a:t>
            </a:r>
            <a:r>
              <a:rPr lang="vi-VN" sz="3200" dirty="0">
                <a:cs typeface="Times New Roman" panose="02020603050405020304" pitchFamily="18" charset="0"/>
              </a:rPr>
              <a:t>lại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ít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những </a:t>
            </a:r>
            <a:r>
              <a:rPr lang="vi-VN" sz="3200" dirty="0">
                <a:cs typeface="Times New Roman" panose="02020603050405020304" pitchFamily="18" charset="0"/>
              </a:rPr>
              <a:t>cải tiến thực sự và bền vững.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1EE84F5-BEA6-4BEB-B049-0B727BCE4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093" y="4223390"/>
            <a:ext cx="3356708" cy="1916061"/>
          </a:xfrm>
          <a:prstGeom prst="rect">
            <a:avLst/>
          </a:prstGeom>
        </p:spPr>
      </p:pic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160" y="5580555"/>
            <a:ext cx="2217356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504355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684" y="5453651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351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1DBF82B-9BB7-4DF1-A254-DEA8A6760038}"/>
              </a:ext>
            </a:extLst>
          </p:cNvPr>
          <p:cNvSpPr/>
          <p:nvPr/>
        </p:nvSpPr>
        <p:spPr>
          <a:xfrm>
            <a:off x="437321" y="1595804"/>
            <a:ext cx="51816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Các </a:t>
            </a:r>
            <a:r>
              <a:rPr lang="vi-VN" sz="3200" dirty="0">
                <a:cs typeface="Times New Roman" panose="02020603050405020304" pitchFamily="18" charset="0"/>
              </a:rPr>
              <a:t>tổ chức thường nhầm lẫn nghĩ về cải tiến hiệu suất như là một loạt các dự án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một </a:t>
            </a:r>
            <a:r>
              <a:rPr lang="vi-VN" sz="3200" dirty="0" smtClean="0">
                <a:cs typeface="Times New Roman" panose="02020603050405020304" pitchFamily="18" charset="0"/>
              </a:rPr>
              <a:t>lần</a:t>
            </a:r>
            <a:endParaRPr lang="vi-VN" sz="3200" dirty="0">
              <a:cs typeface="Times New Roman" panose="02020603050405020304" pitchFamily="18" charset="0"/>
            </a:endParaRPr>
          </a:p>
          <a:p>
            <a:pPr marL="457200" indent="-457200">
              <a:buFont typeface="Arial" charset="0"/>
              <a:buChar char="•"/>
            </a:pP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Mỗi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đều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có </a:t>
            </a:r>
            <a:r>
              <a:rPr lang="vi-VN" sz="3200" dirty="0">
                <a:cs typeface="Times New Roman" panose="02020603050405020304" pitchFamily="18" charset="0"/>
              </a:rPr>
              <a:t>điểm khởi đầu, giữa và cuối.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0E17DB3-5A99-4B9C-B660-6DC6E787F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246" y="1255912"/>
            <a:ext cx="4190040" cy="47116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0084" y="0"/>
            <a:ext cx="120773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000" b="1" dirty="0" smtClean="0">
                <a:ea typeface="Times New Roman" charset="0"/>
                <a:cs typeface="Times New Roman" charset="0"/>
              </a:rPr>
              <a:t>Tại sao những nỗ lực cải tiến hiệu suất thất bại </a:t>
            </a:r>
            <a:r>
              <a:rPr lang="en-US" sz="4000" b="1" dirty="0" smtClean="0">
                <a:ea typeface="Times New Roman" charset="0"/>
                <a:cs typeface="Times New Roman" charset="0"/>
              </a:rPr>
              <a:t>?</a:t>
            </a:r>
            <a:endParaRPr lang="en-US" sz="4000" b="1" dirty="0"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914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1FE2C44-692D-4210-8341-85B573D856B5}"/>
              </a:ext>
            </a:extLst>
          </p:cNvPr>
          <p:cNvSpPr/>
          <p:nvPr/>
        </p:nvSpPr>
        <p:spPr>
          <a:xfrm>
            <a:off x="503584" y="658743"/>
            <a:ext cx="43069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>
                <a:cs typeface="Times New Roman" panose="02020603050405020304" pitchFamily="18" charset="0"/>
              </a:rPr>
              <a:t>  Để có hiệu quả và bền vững, các sáng kiến cải tiến hiệu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của </a:t>
            </a:r>
            <a:r>
              <a:rPr lang="vi-VN" sz="3200" dirty="0">
                <a:cs typeface="Times New Roman" panose="02020603050405020304" pitchFamily="18" charset="0"/>
              </a:rPr>
              <a:t>một tổ chức cần được hình thành và thực hiện trong bối cảnh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b="1" i="1" dirty="0" smtClean="0">
                <a:cs typeface="Times New Roman" panose="02020603050405020304" pitchFamily="18" charset="0"/>
              </a:rPr>
              <a:t>chương </a:t>
            </a:r>
            <a:r>
              <a:rPr lang="vi-VN" sz="3200" b="1" i="1" dirty="0">
                <a:cs typeface="Times New Roman" panose="02020603050405020304" pitchFamily="18" charset="0"/>
              </a:rPr>
              <a:t>trình hoạt động liên tục.</a:t>
            </a:r>
            <a:endParaRPr lang="en-US" sz="3200" b="1" i="1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1DD7BEA-CDF0-475A-B67D-682BFFD88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616" y="874643"/>
            <a:ext cx="5208105" cy="454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4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D4E0A50-6166-4269-ABCC-E28897DEE5DC}"/>
              </a:ext>
            </a:extLst>
          </p:cNvPr>
          <p:cNvSpPr/>
          <p:nvPr/>
        </p:nvSpPr>
        <p:spPr>
          <a:xfrm>
            <a:off x="238537" y="57657"/>
            <a:ext cx="11675165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vi-VN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500" b="1" dirty="0">
                <a:latin typeface="Arial" panose="020B0604020202020204" pitchFamily="34" charset="0"/>
                <a:cs typeface="Arial" panose="020B0604020202020204" pitchFamily="34" charset="0"/>
              </a:rPr>
              <a:t>bước để </a:t>
            </a:r>
            <a:r>
              <a:rPr lang="en-US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hởi </a:t>
            </a:r>
            <a:r>
              <a:rPr lang="vi-VN" sz="3500" b="1" dirty="0">
                <a:latin typeface="Arial" panose="020B0604020202020204" pitchFamily="34" charset="0"/>
                <a:cs typeface="Arial" panose="020B0604020202020204" pitchFamily="34" charset="0"/>
              </a:rPr>
              <a:t>tạo </a:t>
            </a:r>
            <a:r>
              <a:rPr lang="en-US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ế </a:t>
            </a:r>
            <a:r>
              <a:rPr lang="vi-VN" sz="3500" b="1" dirty="0">
                <a:latin typeface="Arial" panose="020B0604020202020204" pitchFamily="34" charset="0"/>
                <a:cs typeface="Arial" panose="020B0604020202020204" pitchFamily="34" charset="0"/>
              </a:rPr>
              <a:t>hoạch </a:t>
            </a:r>
            <a:r>
              <a:rPr lang="en-US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ải </a:t>
            </a:r>
            <a:r>
              <a:rPr lang="vi-VN" sz="3500" b="1" dirty="0">
                <a:latin typeface="Arial" panose="020B0604020202020204" pitchFamily="34" charset="0"/>
                <a:cs typeface="Arial" panose="020B0604020202020204" pitchFamily="34" charset="0"/>
              </a:rPr>
              <a:t>thiện </a:t>
            </a:r>
            <a:r>
              <a:rPr lang="en-US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vi-VN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iệu </a:t>
            </a:r>
            <a:r>
              <a:rPr lang="vi-VN" sz="3500" b="1" dirty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vi-VN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Bước </a:t>
            </a:r>
            <a:r>
              <a:rPr lang="vi-VN" sz="3200" b="1" dirty="0">
                <a:latin typeface="Arial" panose="020B0604020202020204" pitchFamily="34" charset="0"/>
                <a:cs typeface="Arial" panose="020B0604020202020204" pitchFamily="34" charset="0"/>
              </a:rPr>
              <a:t>1: Tích hợp nâng cao hiệu quả vào các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ục </a:t>
            </a:r>
            <a:r>
              <a:rPr lang="vi-VN" sz="3200" b="1" dirty="0">
                <a:latin typeface="Arial" panose="020B0604020202020204" pitchFamily="34" charset="0"/>
                <a:cs typeface="Arial" panose="020B0604020202020204" pitchFamily="34" charset="0"/>
              </a:rPr>
              <a:t>tiêu chiến lược của bạn</a:t>
            </a:r>
            <a:endParaRPr lang="en-US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vi-VN" sz="3200" dirty="0">
                <a:latin typeface="Arial" panose="020B0604020202020204" pitchFamily="34" charset="0"/>
                <a:cs typeface="Arial" panose="020B0604020202020204" pitchFamily="34" charset="0"/>
              </a:rPr>
              <a:t>Chăm sóc sức khoẻ là một hệ 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thích </a:t>
            </a:r>
            <a:r>
              <a:rPr lang="vi-VN" sz="3200" dirty="0">
                <a:latin typeface="Arial" panose="020B0604020202020204" pitchFamily="34" charset="0"/>
                <a:cs typeface="Arial" panose="020B0604020202020204" pitchFamily="34" charset="0"/>
              </a:rPr>
              <a:t>nghi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phức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tạp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vi-VN" sz="3200" dirty="0">
                <a:latin typeface="Arial" panose="020B0604020202020204" pitchFamily="34" charset="0"/>
                <a:cs typeface="Arial" panose="020B0604020202020204" pitchFamily="34" charset="0"/>
              </a:rPr>
              <a:t>đó các tương tác và mối quan hệ của các thành phần khác nhau 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ảnh hưởng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>
                <a:latin typeface="Arial" panose="020B0604020202020204" pitchFamily="34" charset="0"/>
                <a:cs typeface="Arial" panose="020B0604020202020204" pitchFamily="34" charset="0"/>
              </a:rPr>
              <a:t>và được định hình bởi hệ thống.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s://sp.yimg.com/ib/th?id=OIP.RlcMU0BulRCUCx874MIUowEgDY&amp;pid=15.1&amp;rs=1&amp;c=1&amp;qlt=95&amp;w=133&amp;h=1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825" y="3595873"/>
            <a:ext cx="4175877" cy="322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7" y="5707745"/>
            <a:ext cx="2217356" cy="51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77" y="5638799"/>
            <a:ext cx="1981200" cy="58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61" y="5591723"/>
            <a:ext cx="778669" cy="62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157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6E0D135-7EA5-4C8D-812D-58077B9FDB71}"/>
              </a:ext>
            </a:extLst>
          </p:cNvPr>
          <p:cNvSpPr/>
          <p:nvPr/>
        </p:nvSpPr>
        <p:spPr>
          <a:xfrm>
            <a:off x="444458" y="109867"/>
            <a:ext cx="1062212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b="1" dirty="0" smtClean="0">
                <a:cs typeface="Times New Roman" panose="02020603050405020304" pitchFamily="18" charset="0"/>
              </a:rPr>
              <a:t>Kết hợp cải tiến hiệu suất và kế hoạch chiến lược bệnh viện</a:t>
            </a:r>
          </a:p>
          <a:p>
            <a:pPr algn="just"/>
            <a:endParaRPr lang="vi-VN" sz="3200" dirty="0" smtClean="0">
              <a:cs typeface="Times New Roman" panose="02020603050405020304" pitchFamily="18" charset="0"/>
            </a:endParaRPr>
          </a:p>
          <a:p>
            <a:pPr algn="just"/>
            <a:r>
              <a:rPr lang="vi-VN" sz="3200" dirty="0" smtClean="0">
                <a:cs typeface="Times New Roman" panose="02020603050405020304" pitchFamily="18" charset="0"/>
              </a:rPr>
              <a:t>Các </a:t>
            </a:r>
            <a:r>
              <a:rPr lang="vi-VN" sz="3200" dirty="0">
                <a:cs typeface="Times New Roman" panose="02020603050405020304" pitchFamily="18" charset="0"/>
              </a:rPr>
              <a:t>mục tiêu chiến lược như </a:t>
            </a:r>
            <a:r>
              <a:rPr lang="vi-VN" sz="3200" dirty="0" smtClean="0"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Font typeface="Arial" charset="0"/>
              <a:buChar char="•"/>
            </a:pP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cải thiện sự hài lòng của người bệnh, hoặc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giảm thiểu tỷ lệ tử vong</a:t>
            </a:r>
          </a:p>
          <a:p>
            <a:pPr marL="457200" indent="-457200" algn="just">
              <a:buFont typeface="Arial" charset="0"/>
              <a:buChar char="•"/>
            </a:pPr>
            <a:endParaRPr lang="vi-VN" sz="3200" dirty="0">
              <a:cs typeface="Times New Roman" panose="02020603050405020304" pitchFamily="18" charset="0"/>
            </a:endParaRPr>
          </a:p>
          <a:p>
            <a:pPr algn="just"/>
            <a:r>
              <a:rPr lang="vi-VN" sz="3200" dirty="0" smtClean="0">
                <a:cs typeface="Times New Roman" panose="02020603050405020304" pitchFamily="18" charset="0"/>
              </a:rPr>
              <a:t>tất </a:t>
            </a:r>
            <a:r>
              <a:rPr lang="vi-VN" sz="3200" dirty="0">
                <a:cs typeface="Times New Roman" panose="02020603050405020304" pitchFamily="18" charset="0"/>
              </a:rPr>
              <a:t>cả đều đòi hỏi cải tiến hiệu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r>
              <a:rPr lang="vi-VN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>
                <a:cs typeface="Times New Roman" panose="02020603050405020304" pitchFamily="18" charset="0"/>
              </a:rPr>
              <a:t>để thành công.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tse4.mm.bing.net/th?id=OIP.D4CXMiA_O-lqzA3N9RKPBgEsD1&amp;pid=15.1&amp;P=0&amp;w=300&amp;h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61" y="4589604"/>
            <a:ext cx="26289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737" y="5680789"/>
            <a:ext cx="2217356" cy="51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577" y="5611843"/>
            <a:ext cx="1981200" cy="58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261" y="5564767"/>
            <a:ext cx="778669" cy="62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449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42759D5-6232-4FAE-8AEB-5D5A456B791A}"/>
              </a:ext>
            </a:extLst>
          </p:cNvPr>
          <p:cNvSpPr/>
          <p:nvPr/>
        </p:nvSpPr>
        <p:spPr>
          <a:xfrm>
            <a:off x="268182" y="37590"/>
            <a:ext cx="113391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800" b="1" dirty="0">
                <a:cs typeface="Times New Roman" panose="02020603050405020304" pitchFamily="18" charset="0"/>
              </a:rPr>
              <a:t>Bước 2: Sử dụng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vi-V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b="1" dirty="0">
                <a:cs typeface="Times New Roman" panose="02020603050405020304" pitchFamily="18" charset="0"/>
              </a:rPr>
              <a:t>để mở khóa dữ liệu và xác định các khu vực có cơ </a:t>
            </a:r>
            <a:r>
              <a:rPr lang="vi-VN" sz="2800" b="1" dirty="0" smtClean="0">
                <a:cs typeface="Times New Roman" panose="02020603050405020304" pitchFamily="18" charset="0"/>
              </a:rPr>
              <a:t>hội</a:t>
            </a:r>
            <a:endParaRPr lang="en-US" sz="2800" b="1" dirty="0" smtClean="0"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cs typeface="Times New Roman" panose="02020603050405020304" pitchFamily="18" charset="0"/>
            </a:endParaRPr>
          </a:p>
          <a:p>
            <a:pPr algn="just"/>
            <a:r>
              <a:rPr lang="vi-VN" sz="2800" dirty="0">
                <a:cs typeface="Times New Roman" panose="02020603050405020304" pitchFamily="18" charset="0"/>
              </a:rPr>
              <a:t>Cải thiện hiệu suất đòi hỏi </a:t>
            </a:r>
            <a:endParaRPr lang="vi-VN" sz="2800" dirty="0" smtClean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2800" dirty="0" smtClean="0">
                <a:cs typeface="Times New Roman" panose="02020603050405020304" pitchFamily="18" charset="0"/>
              </a:rPr>
              <a:t>tích </a:t>
            </a:r>
            <a:r>
              <a:rPr lang="vi-VN" sz="2800" dirty="0">
                <a:cs typeface="Times New Roman" panose="02020603050405020304" pitchFamily="18" charset="0"/>
              </a:rPr>
              <a:t>hợp nguồn dữ liệu </a:t>
            </a:r>
            <a:r>
              <a:rPr lang="vi-VN" sz="2800" dirty="0" smtClean="0">
                <a:cs typeface="Times New Roman" panose="02020603050405020304" pitchFamily="18" charset="0"/>
              </a:rPr>
              <a:t>nhanh </a:t>
            </a:r>
            <a:r>
              <a:rPr lang="vi-VN" sz="2800" dirty="0">
                <a:cs typeface="Times New Roman" panose="02020603050405020304" pitchFamily="18" charset="0"/>
              </a:rPr>
              <a:t>chóng và dễ </a:t>
            </a:r>
            <a:r>
              <a:rPr lang="vi-VN" sz="2800" dirty="0" smtClean="0">
                <a:cs typeface="Times New Roman" panose="02020603050405020304" pitchFamily="18" charset="0"/>
              </a:rPr>
              <a:t>dàng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2800" dirty="0" smtClean="0">
                <a:cs typeface="Times New Roman" panose="02020603050405020304" pitchFamily="18" charset="0"/>
              </a:rPr>
              <a:t>chia </a:t>
            </a:r>
            <a:r>
              <a:rPr lang="vi-VN" sz="2800" dirty="0">
                <a:cs typeface="Times New Roman" panose="02020603050405020304" pitchFamily="18" charset="0"/>
              </a:rPr>
              <a:t>sẻ dữ liệu có hiệu quả và bổ sung các nguồn dữ liệu </a:t>
            </a:r>
            <a:r>
              <a:rPr lang="vi-VN" sz="2800" dirty="0" smtClean="0">
                <a:cs typeface="Times New Roman" panose="02020603050405020304" pitchFamily="18" charset="0"/>
              </a:rPr>
              <a:t>mới</a:t>
            </a:r>
          </a:p>
          <a:p>
            <a:pPr marL="457200" indent="-457200" algn="just">
              <a:buFont typeface="Arial" charset="0"/>
              <a:buChar char="•"/>
            </a:pPr>
            <a:endParaRPr lang="vi-VN" sz="2800" dirty="0">
              <a:cs typeface="Times New Roman" panose="02020603050405020304" pitchFamily="18" charset="0"/>
            </a:endParaRPr>
          </a:p>
          <a:p>
            <a:pPr algn="just"/>
            <a:r>
              <a:rPr lang="vi-VN" sz="2800" dirty="0" smtClean="0">
                <a:cs typeface="Times New Roman" panose="02020603050405020304" pitchFamily="18" charset="0"/>
              </a:rPr>
              <a:t>Cho </a:t>
            </a:r>
            <a:r>
              <a:rPr lang="vi-VN" sz="2800" dirty="0">
                <a:cs typeface="Times New Roman" panose="02020603050405020304" pitchFamily="18" charset="0"/>
              </a:rPr>
              <a:t>phép </a:t>
            </a:r>
            <a:r>
              <a:rPr lang="vi-VN" sz="2800" dirty="0" smtClean="0">
                <a:cs typeface="Times New Roman" panose="02020603050405020304" pitchFamily="18" charset="0"/>
              </a:rPr>
              <a:t>phân </a:t>
            </a:r>
            <a:r>
              <a:rPr lang="vi-VN" sz="2800" dirty="0">
                <a:cs typeface="Times New Roman" panose="02020603050405020304" pitchFamily="18" charset="0"/>
              </a:rPr>
              <a:t>tích dữ liệu và khám phá các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cs typeface="Times New Roman" panose="02020603050405020304" pitchFamily="18" charset="0"/>
              </a:rPr>
              <a:t>mẫu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800" dirty="0" smtClean="0">
                <a:cs typeface="Times New Roman" panose="02020603050405020304" pitchFamily="18" charset="0"/>
              </a:rPr>
              <a:t> </a:t>
            </a:r>
            <a:r>
              <a:rPr lang="vi-VN" sz="2800" dirty="0" smtClean="0">
                <a:cs typeface="Times New Roman" panose="02020603050405020304" pitchFamily="18" charset="0"/>
              </a:rPr>
              <a:t>dẫn đến</a:t>
            </a:r>
            <a:r>
              <a:rPr lang="en-US" sz="2800" dirty="0" smtClean="0"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>
                <a:cs typeface="Times New Roman" panose="02020603050405020304" pitchFamily="18" charset="0"/>
              </a:rPr>
              <a:t>hiểu biết sâu sắc</a:t>
            </a:r>
          </a:p>
        </p:txBody>
      </p:sp>
      <p:pic>
        <p:nvPicPr>
          <p:cNvPr id="3" name="Picture 2" descr="ata Analysis Specialist - May Business Consulting - M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477" y="4010494"/>
            <a:ext cx="3048000" cy="233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986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02881DA-8A8B-4490-94B3-9D41148D0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852" y="7520"/>
            <a:ext cx="11223661" cy="685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33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5CB1525-5BE0-4CDE-BB2E-476909EF7E15}"/>
              </a:ext>
            </a:extLst>
          </p:cNvPr>
          <p:cNvSpPr/>
          <p:nvPr/>
        </p:nvSpPr>
        <p:spPr>
          <a:xfrm>
            <a:off x="238537" y="723348"/>
            <a:ext cx="11277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b="1" dirty="0">
                <a:cs typeface="Times New Roman" panose="02020603050405020304" pitchFamily="18" charset="0"/>
              </a:rPr>
              <a:t>Bước 3: Ưu tiên các chương </a:t>
            </a:r>
            <a:r>
              <a:rPr lang="vi-VN" sz="3200" b="1" dirty="0" smtClean="0">
                <a:cs typeface="Times New Roman" panose="02020603050405020304" pitchFamily="18" charset="0"/>
              </a:rPr>
              <a:t>trình</a:t>
            </a:r>
            <a:r>
              <a:rPr lang="en-US" sz="3200" b="1" dirty="0" smtClean="0"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vi-VN" sz="3200" b="1" dirty="0" smtClean="0"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b="1" dirty="0" smtClean="0">
                <a:cs typeface="Times New Roman" panose="02020603050405020304" pitchFamily="18" charset="0"/>
              </a:rPr>
              <a:t>kết </a:t>
            </a:r>
            <a:r>
              <a:rPr lang="vi-VN" sz="3200" b="1" dirty="0">
                <a:cs typeface="Times New Roman" panose="02020603050405020304" pitchFamily="18" charset="0"/>
              </a:rPr>
              <a:t>hợp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vi-VN" sz="3200" b="1" dirty="0" smtClean="0">
                <a:cs typeface="Times New Roman" panose="02020603050405020304" pitchFamily="18" charset="0"/>
              </a:rPr>
              <a:t> </a:t>
            </a:r>
            <a:r>
              <a:rPr lang="vi-VN" sz="3200" b="1" dirty="0">
                <a:cs typeface="Times New Roman" panose="02020603050405020304" pitchFamily="18" charset="0"/>
              </a:rPr>
              <a:t>phân </a:t>
            </a:r>
            <a:r>
              <a:rPr lang="vi-VN" sz="3200" b="1" dirty="0" smtClean="0">
                <a:cs typeface="Times New Roman" panose="02020603050405020304" pitchFamily="18" charset="0"/>
              </a:rPr>
              <a:t>tích </a:t>
            </a:r>
            <a:r>
              <a:rPr lang="vi-VN" sz="3200" b="1" dirty="0">
                <a:cs typeface="Times New Roman" panose="02020603050405020304" pitchFamily="18" charset="0"/>
              </a:rPr>
              <a:t>lãnh đạo và </a:t>
            </a:r>
            <a:r>
              <a:rPr lang="en-US" sz="3200" b="1" dirty="0" smtClean="0"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nòng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cốt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endParaRPr lang="vi-VN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Đòi </a:t>
            </a:r>
            <a:r>
              <a:rPr lang="vi-VN" sz="3200" dirty="0">
                <a:cs typeface="Times New Roman" panose="02020603050405020304" pitchFamily="18" charset="0"/>
              </a:rPr>
              <a:t>hỏi sự cam kết mạnh mẽ của tổ </a:t>
            </a:r>
            <a:r>
              <a:rPr lang="vi-VN" sz="3200" dirty="0" smtClean="0">
                <a:cs typeface="Times New Roman" panose="02020603050405020304" pitchFamily="18" charset="0"/>
              </a:rPr>
              <a:t>chức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Sự </a:t>
            </a:r>
            <a:r>
              <a:rPr lang="vi-VN" sz="3200" dirty="0">
                <a:cs typeface="Times New Roman" panose="02020603050405020304" pitchFamily="18" charset="0"/>
              </a:rPr>
              <a:t>thay đổi về văn </a:t>
            </a:r>
            <a:r>
              <a:rPr lang="vi-VN" sz="3200" dirty="0" smtClean="0">
                <a:cs typeface="Times New Roman" panose="02020603050405020304" pitchFamily="18" charset="0"/>
              </a:rPr>
              <a:t>hoá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Cơ </a:t>
            </a:r>
            <a:r>
              <a:rPr lang="vi-VN" sz="3200" dirty="0">
                <a:cs typeface="Times New Roman" panose="02020603050405020304" pitchFamily="18" charset="0"/>
              </a:rPr>
              <a:t>cấu tổ </a:t>
            </a:r>
            <a:r>
              <a:rPr lang="vi-VN" sz="3200" dirty="0" smtClean="0">
                <a:cs typeface="Times New Roman" panose="02020603050405020304" pitchFamily="18" charset="0"/>
              </a:rPr>
              <a:t>chức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Giáo </a:t>
            </a:r>
            <a:r>
              <a:rPr lang="vi-VN" sz="3200" dirty="0">
                <a:cs typeface="Times New Roman" panose="02020603050405020304" pitchFamily="18" charset="0"/>
              </a:rPr>
              <a:t>dục nhân viên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Quy </a:t>
            </a:r>
            <a:r>
              <a:rPr lang="vi-VN" sz="3200" dirty="0">
                <a:cs typeface="Times New Roman" panose="02020603050405020304" pitchFamily="18" charset="0"/>
              </a:rPr>
              <a:t>trình công việc. 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8642C7E-F8D8-4168-A03A-6C8971658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935" y="4300878"/>
            <a:ext cx="4357208" cy="2313616"/>
          </a:xfrm>
          <a:prstGeom prst="rect">
            <a:avLst/>
          </a:prstGeom>
        </p:spPr>
      </p:pic>
      <p:pic>
        <p:nvPicPr>
          <p:cNvPr id="5" name="Picture 16" descr="Description: Description: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7" y="5707745"/>
            <a:ext cx="2217356" cy="51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77" y="5638799"/>
            <a:ext cx="1981200" cy="58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escription: Description: Logo IC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61" y="5591723"/>
            <a:ext cx="778669" cy="62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566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FD91B14-9BDE-42B3-B19E-775736709431}"/>
              </a:ext>
            </a:extLst>
          </p:cNvPr>
          <p:cNvSpPr/>
          <p:nvPr/>
        </p:nvSpPr>
        <p:spPr>
          <a:xfrm>
            <a:off x="326335" y="1301"/>
            <a:ext cx="7522265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800" b="1" dirty="0" smtClean="0">
                <a:cs typeface="Times New Roman" panose="02020603050405020304" pitchFamily="18" charset="0"/>
              </a:rPr>
              <a:t>Sẵn sàng cho sự thay đổi </a:t>
            </a:r>
          </a:p>
          <a:p>
            <a:pPr algn="just"/>
            <a:endParaRPr lang="vi-VN" sz="3200" dirty="0" smtClean="0">
              <a:cs typeface="Times New Roman" panose="02020603050405020304" pitchFamily="18" charset="0"/>
            </a:endParaRPr>
          </a:p>
          <a:p>
            <a:pPr algn="just"/>
            <a:r>
              <a:rPr lang="vi-VN" sz="3200" dirty="0" smtClean="0">
                <a:cs typeface="Times New Roman" panose="02020603050405020304" pitchFamily="18" charset="0"/>
              </a:rPr>
              <a:t>Các </a:t>
            </a:r>
            <a:r>
              <a:rPr lang="vi-VN" sz="3200" dirty="0">
                <a:cs typeface="Times New Roman" panose="02020603050405020304" pitchFamily="18" charset="0"/>
              </a:rPr>
              <a:t>ví dụ về các tiêu </a:t>
            </a:r>
            <a:r>
              <a:rPr lang="vi-VN" sz="3200" dirty="0" smtClean="0">
                <a:cs typeface="Times New Roman" panose="02020603050405020304" pitchFamily="18" charset="0"/>
              </a:rPr>
              <a:t>chí </a:t>
            </a:r>
            <a:r>
              <a:rPr lang="vi-VN" sz="3200" dirty="0">
                <a:cs typeface="Times New Roman" panose="02020603050405020304" pitchFamily="18" charset="0"/>
              </a:rPr>
              <a:t>trong đánh </a:t>
            </a:r>
            <a:r>
              <a:rPr lang="vi-VN" sz="3200" dirty="0" smtClean="0">
                <a:cs typeface="Times New Roman" panose="02020603050405020304" pitchFamily="18" charset="0"/>
              </a:rPr>
              <a:t>giá: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sự </a:t>
            </a:r>
            <a:r>
              <a:rPr lang="vi-VN" sz="3200" dirty="0">
                <a:cs typeface="Times New Roman" panose="02020603050405020304" pitchFamily="18" charset="0"/>
              </a:rPr>
              <a:t>sẵn sàng của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lãnh </a:t>
            </a:r>
            <a:r>
              <a:rPr lang="vi-VN" sz="3200" dirty="0">
                <a:cs typeface="Times New Roman" panose="02020603050405020304" pitchFamily="18" charset="0"/>
              </a:rPr>
              <a:t>đạo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endParaRPr lang="vi-V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sẵn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endParaRPr lang="vi-V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tầm </a:t>
            </a:r>
            <a:r>
              <a:rPr lang="vi-VN" sz="3200" dirty="0">
                <a:cs typeface="Times New Roman" panose="02020603050405020304" pitchFamily="18" charset="0"/>
              </a:rPr>
              <a:t>nhìn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chia sẻ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hỗ </a:t>
            </a:r>
            <a:r>
              <a:rPr lang="vi-VN" sz="3200" dirty="0">
                <a:cs typeface="Times New Roman" panose="02020603050405020304" pitchFamily="18" charset="0"/>
              </a:rPr>
              <a:t>trợ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thủ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cs typeface="Times New Roman" panose="02020603050405020304" pitchFamily="18" charset="0"/>
              </a:rPr>
              <a:t>   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hành </a:t>
            </a:r>
            <a:r>
              <a:rPr lang="vi-VN" sz="3200" dirty="0">
                <a:cs typeface="Times New Roman" panose="02020603050405020304" pitchFamily="18" charset="0"/>
              </a:rPr>
              <a:t>chính</a:t>
            </a:r>
            <a:r>
              <a:rPr lang="vi-VN" sz="3200" dirty="0" smtClean="0"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tác động lên nhân viên</a:t>
            </a:r>
            <a:endParaRPr lang="vi-VN" sz="3200" dirty="0">
              <a:cs typeface="Times New Roman" panose="02020603050405020304" pitchFamily="18" charset="0"/>
            </a:endParaRPr>
          </a:p>
          <a:p>
            <a:pPr algn="just"/>
            <a:endParaRPr lang="vi-VN" sz="3200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675F0AE-7FC3-4510-8AD7-A6FD8E5A9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696" y="2844800"/>
            <a:ext cx="4903304" cy="354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55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CA56988-EBFE-4EDA-9486-4FD11A118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279" y="1166191"/>
            <a:ext cx="7164633" cy="4810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8C022C-7E2D-4F86-8D44-F3357D45C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34" y="1444487"/>
            <a:ext cx="392186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35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8FA4330-B85A-47B6-B1A9-950EA7022442}"/>
              </a:ext>
            </a:extLst>
          </p:cNvPr>
          <p:cNvSpPr/>
          <p:nvPr/>
        </p:nvSpPr>
        <p:spPr>
          <a:xfrm>
            <a:off x="675861" y="768626"/>
            <a:ext cx="526111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dirty="0">
                <a:cs typeface="Times New Roman" panose="02020603050405020304" pitchFamily="18" charset="0"/>
              </a:rPr>
              <a:t>Các mục tiêu ban </a:t>
            </a:r>
            <a:r>
              <a:rPr lang="vi-VN" sz="3600" b="1" dirty="0" smtClean="0">
                <a:cs typeface="Times New Roman" panose="02020603050405020304" pitchFamily="18" charset="0"/>
              </a:rPr>
              <a:t>đầu</a:t>
            </a:r>
          </a:p>
          <a:p>
            <a:r>
              <a:rPr lang="vi-VN" sz="3200" dirty="0" smtClean="0"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Đạt </a:t>
            </a:r>
            <a:r>
              <a:rPr lang="vi-VN" sz="3200" dirty="0">
                <a:cs typeface="Times New Roman" panose="02020603050405020304" pitchFamily="18" charset="0"/>
              </a:rPr>
              <a:t>được những thành công ban đầu </a:t>
            </a: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>
              <a:buFont typeface="Arial" charset="0"/>
              <a:buChar char="•"/>
            </a:pPr>
            <a:endParaRPr lang="vi-VN" sz="3200" dirty="0">
              <a:cs typeface="Times New Roman" panose="02020603050405020304" pitchFamily="18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Xây </a:t>
            </a:r>
            <a:r>
              <a:rPr lang="vi-VN" sz="3200" dirty="0">
                <a:cs typeface="Times New Roman" panose="02020603050405020304" pitchFamily="18" charset="0"/>
              </a:rPr>
              <a:t>dựng động lực cho những nỗ lực cải tiến hiệu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r>
              <a:rPr lang="vi-VN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>
                <a:cs typeface="Times New Roman" panose="02020603050405020304" pitchFamily="18" charset="0"/>
              </a:rPr>
              <a:t>trong tương </a:t>
            </a:r>
            <a:r>
              <a:rPr lang="vi-VN" sz="3200" dirty="0" smtClean="0">
                <a:cs typeface="Times New Roman" panose="02020603050405020304" pitchFamily="18" charset="0"/>
              </a:rPr>
              <a:t>lai</a:t>
            </a:r>
            <a:r>
              <a:rPr lang="en-US" sz="3200" dirty="0" smtClean="0">
                <a:cs typeface="Times New Roman" panose="02020603050405020304" pitchFamily="18" charset="0"/>
              </a:rPr>
              <a:t>.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196A433-B19C-4957-9AB0-6E4899139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7392" y="326495"/>
            <a:ext cx="4099498" cy="616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86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36B078-3690-442E-A8E2-2AC4298CA949}"/>
              </a:ext>
            </a:extLst>
          </p:cNvPr>
          <p:cNvSpPr/>
          <p:nvPr/>
        </p:nvSpPr>
        <p:spPr>
          <a:xfrm>
            <a:off x="506895" y="493766"/>
            <a:ext cx="674535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b="1" dirty="0">
                <a:cs typeface="Times New Roman" panose="02020603050405020304" pitchFamily="18" charset="0"/>
              </a:rPr>
              <a:t>Bước 4: Xác định các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b="1" dirty="0">
                <a:latin typeface="Arial" panose="020B0604020202020204" pitchFamily="34" charset="0"/>
                <a:cs typeface="Arial" panose="020B0604020202020204" pitchFamily="34" charset="0"/>
              </a:rPr>
              <a:t>thường trực của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hương </a:t>
            </a:r>
            <a:r>
              <a:rPr lang="vi-VN" sz="3200" b="1" dirty="0">
                <a:latin typeface="Arial" panose="020B0604020202020204" pitchFamily="34" charset="0"/>
                <a:cs typeface="Arial" panose="020B0604020202020204" pitchFamily="34" charset="0"/>
              </a:rPr>
              <a:t>trình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ải </a:t>
            </a:r>
            <a:r>
              <a:rPr lang="vi-VN" sz="3200" b="1" dirty="0">
                <a:latin typeface="Arial" panose="020B0604020202020204" pitchFamily="34" charset="0"/>
                <a:cs typeface="Arial" panose="020B0604020202020204" pitchFamily="34" charset="0"/>
              </a:rPr>
              <a:t>tiến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vi-VN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iệu </a:t>
            </a:r>
            <a:r>
              <a:rPr lang="vi-VN" sz="3200" b="1" dirty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</a:p>
          <a:p>
            <a:pPr algn="just"/>
            <a:endParaRPr lang="vi-VN" sz="3200" b="1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Xem </a:t>
            </a:r>
            <a:r>
              <a:rPr lang="vi-VN" sz="3200" dirty="0">
                <a:cs typeface="Times New Roman" panose="02020603050405020304" pitchFamily="18" charset="0"/>
              </a:rPr>
              <a:t>xét và phân tích dữ </a:t>
            </a:r>
            <a:r>
              <a:rPr lang="vi-VN" sz="3200" dirty="0" smtClean="0">
                <a:cs typeface="Times New Roman" panose="02020603050405020304" pitchFamily="18" charset="0"/>
              </a:rPr>
              <a:t>liệu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Xác </a:t>
            </a:r>
            <a:r>
              <a:rPr lang="vi-VN" sz="3200" dirty="0">
                <a:cs typeface="Times New Roman" panose="02020603050405020304" pitchFamily="18" charset="0"/>
              </a:rPr>
              <a:t>định các nghiên cứu dựa trên bằng chứng và thực tiễn tốt nhất </a:t>
            </a: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Giám </a:t>
            </a:r>
            <a:r>
              <a:rPr lang="vi-VN" sz="3200" dirty="0">
                <a:cs typeface="Times New Roman" panose="02020603050405020304" pitchFamily="18" charset="0"/>
              </a:rPr>
              <a:t>sát những kết quả đang diễn </a:t>
            </a:r>
            <a:r>
              <a:rPr lang="vi-VN" sz="3200" dirty="0" smtClean="0">
                <a:cs typeface="Times New Roman" panose="02020603050405020304" pitchFamily="18" charset="0"/>
              </a:rPr>
              <a:t>ra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Kết hợp đươc với </a:t>
            </a:r>
            <a:r>
              <a:rPr lang="vi-VN" sz="3200" dirty="0">
                <a:cs typeface="Times New Roman" panose="02020603050405020304" pitchFamily="18" charset="0"/>
              </a:rPr>
              <a:t>cấu trúc </a:t>
            </a:r>
            <a:r>
              <a:rPr lang="vi-VN" sz="3200" dirty="0" smtClean="0">
                <a:cs typeface="Times New Roman" panose="02020603050405020304" pitchFamily="18" charset="0"/>
              </a:rPr>
              <a:t>của tổ </a:t>
            </a:r>
            <a:r>
              <a:rPr lang="vi-VN" sz="3200" dirty="0">
                <a:cs typeface="Times New Roman" panose="02020603050405020304" pitchFamily="18" charset="0"/>
              </a:rPr>
              <a:t>chức.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EC41A98-1CE4-4C8D-9206-ED10DB63F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692171"/>
            <a:ext cx="3911600" cy="551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74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31A6261-5A9F-45BF-AC99-FF04779D88ED}"/>
              </a:ext>
            </a:extLst>
          </p:cNvPr>
          <p:cNvSpPr/>
          <p:nvPr/>
        </p:nvSpPr>
        <p:spPr>
          <a:xfrm>
            <a:off x="556591" y="742122"/>
            <a:ext cx="108402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>
                <a:cs typeface="Times New Roman" panose="02020603050405020304" pitchFamily="18" charset="0"/>
              </a:rPr>
              <a:t>Vai trò chính của nhóm này là chọn mục tiêu, ưu tiên công việc, phân bổ nguồn lực và loại bỏ các rào cản.</a:t>
            </a:r>
          </a:p>
          <a:p>
            <a:pPr algn="just"/>
            <a:endParaRPr lang="vi-VN" sz="3200" dirty="0">
              <a:cs typeface="Times New Roman" panose="02020603050405020304" pitchFamily="18" charset="0"/>
            </a:endParaRPr>
          </a:p>
          <a:p>
            <a:pPr algn="just"/>
            <a:r>
              <a:rPr lang="vi-VN" sz="3200" dirty="0">
                <a:cs typeface="Times New Roman" panose="02020603050405020304" pitchFamily="18" charset="0"/>
              </a:rPr>
              <a:t>Sau đó, nhóm nên giao trách nhiệm giải trình cho các nhóm cải tiến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lâm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để </a:t>
            </a:r>
            <a:r>
              <a:rPr lang="vi-VN" sz="3200" dirty="0">
                <a:cs typeface="Times New Roman" panose="02020603050405020304" pitchFamily="18" charset="0"/>
              </a:rPr>
              <a:t>cải thiện việc chăm sóc.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F0A3C8-4BF0-443E-87D4-001691FB4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0" y="3468116"/>
            <a:ext cx="7823200" cy="323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51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D87B9E5-C4C1-4C55-805D-CD69D13CD939}"/>
              </a:ext>
            </a:extLst>
          </p:cNvPr>
          <p:cNvSpPr/>
          <p:nvPr/>
        </p:nvSpPr>
        <p:spPr>
          <a:xfrm>
            <a:off x="266700" y="266700"/>
            <a:ext cx="69469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b="1" dirty="0" smtClean="0">
                <a:cs typeface="Times New Roman" panose="02020603050405020304" pitchFamily="18" charset="0"/>
              </a:rPr>
              <a:t>Các</a:t>
            </a:r>
            <a:r>
              <a:rPr lang="en-US" sz="3200" b="1" dirty="0" smtClean="0"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tiến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endParaRPr lang="vi-VN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vi-VN" sz="3200" b="1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Do </a:t>
            </a:r>
            <a:r>
              <a:rPr lang="vi-VN" sz="3200" dirty="0">
                <a:cs typeface="Times New Roman" panose="02020603050405020304" pitchFamily="18" charset="0"/>
              </a:rPr>
              <a:t>một bác sĩ và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dẫn đầu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Bao </a:t>
            </a:r>
            <a:r>
              <a:rPr lang="vi-VN" sz="3200" dirty="0">
                <a:cs typeface="Times New Roman" panose="02020603050405020304" pitchFamily="18" charset="0"/>
              </a:rPr>
              <a:t>gồm các nhân viên tuyến đầu, những người hiểu được các quá trình cải </a:t>
            </a:r>
            <a:r>
              <a:rPr lang="vi-VN" sz="3200" dirty="0" smtClean="0">
                <a:cs typeface="Times New Roman" panose="02020603050405020304" pitchFamily="18" charset="0"/>
              </a:rPr>
              <a:t>tiến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Vai </a:t>
            </a:r>
            <a:r>
              <a:rPr lang="vi-VN" sz="3200" dirty="0">
                <a:cs typeface="Times New Roman" panose="02020603050405020304" pitchFamily="18" charset="0"/>
              </a:rPr>
              <a:t>trò của họ là xác định đầu ra của nhóm làm việc và dẫn dắt việc thực hiện cải tiến </a:t>
            </a:r>
            <a:r>
              <a:rPr lang="vi-VN" sz="3200" dirty="0" smtClean="0">
                <a:cs typeface="Times New Roman" panose="02020603050405020304" pitchFamily="18" charset="0"/>
              </a:rPr>
              <a:t>quy trình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Đại </a:t>
            </a:r>
            <a:r>
              <a:rPr lang="vi-VN" sz="3200" dirty="0">
                <a:cs typeface="Times New Roman" panose="02020603050405020304" pitchFamily="18" charset="0"/>
              </a:rPr>
              <a:t>diện cho một loạt các phòng ban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pic>
        <p:nvPicPr>
          <p:cNvPr id="5" name="Picture 2" descr="oin the Conversation Cancel rep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274708"/>
            <a:ext cx="4038949" cy="400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641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F4DCC5B-C179-4C9D-A622-71C01E7DEB20}"/>
              </a:ext>
            </a:extLst>
          </p:cNvPr>
          <p:cNvSpPr/>
          <p:nvPr/>
        </p:nvSpPr>
        <p:spPr>
          <a:xfrm>
            <a:off x="355600" y="53912"/>
            <a:ext cx="109601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vi-VN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vi-VN" sz="3000" dirty="0">
                <a:latin typeface="Arial" panose="020B0604020202020204" pitchFamily="34" charset="0"/>
                <a:cs typeface="Arial" panose="020B0604020202020204" pitchFamily="34" charset="0"/>
              </a:rPr>
              <a:t>các bác sĩ chuyên khoa và </a:t>
            </a: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000" dirty="0">
                <a:latin typeface="Arial" panose="020B0604020202020204" pitchFamily="34" charset="0"/>
                <a:cs typeface="Arial" panose="020B0604020202020204" pitchFamily="34" charset="0"/>
              </a:rPr>
              <a:t>chuyên khoa dẫn </a:t>
            </a: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Bao gồm: </a:t>
            </a:r>
          </a:p>
          <a:p>
            <a:pPr marL="914400" lvl="1" indent="-457200" algn="just">
              <a:buFont typeface="Arial" charset="0"/>
              <a:buChar char="•"/>
            </a:pP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vi-VN" sz="3000" dirty="0">
                <a:latin typeface="Arial" panose="020B0604020202020204" pitchFamily="34" charset="0"/>
                <a:cs typeface="Arial" panose="020B0604020202020204" pitchFamily="34" charset="0"/>
              </a:rPr>
              <a:t>nhân viên kinh </a:t>
            </a: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</a:p>
          <a:p>
            <a:pPr marL="914400" lvl="1" indent="-457200" algn="just">
              <a:buFont typeface="Arial" charset="0"/>
              <a:buChar char="•"/>
            </a:pP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vi-VN" sz="3000" dirty="0">
                <a:latin typeface="Arial" panose="020B0604020202020204" pitchFamily="34" charset="0"/>
                <a:cs typeface="Arial" panose="020B0604020202020204" pitchFamily="34" charset="0"/>
              </a:rPr>
              <a:t>chuyên gia kỹ thuật công nghệ thông tin </a:t>
            </a:r>
            <a:endParaRPr lang="vi-VN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charset="0"/>
              <a:buChar char="•"/>
            </a:pP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ác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lãnh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đạo</a:t>
            </a:r>
            <a:endParaRPr lang="vi-VN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7B73A63-551C-4087-BB71-C2479B50A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911600"/>
            <a:ext cx="93853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22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9D79C00-8A65-441F-BF23-8678627EC9A9}"/>
              </a:ext>
            </a:extLst>
          </p:cNvPr>
          <p:cNvSpPr/>
          <p:nvPr/>
        </p:nvSpPr>
        <p:spPr>
          <a:xfrm>
            <a:off x="330200" y="674113"/>
            <a:ext cx="111125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b="1" dirty="0">
                <a:cs typeface="Times New Roman" panose="02020603050405020304" pitchFamily="18" charset="0"/>
              </a:rPr>
              <a:t>Bước 5: Sử dụng một hệ thống để xác định kết quả của chương trình và xác định các can thiệp</a:t>
            </a:r>
          </a:p>
          <a:p>
            <a:pPr algn="just"/>
            <a:endParaRPr lang="vi-VN" sz="3200" b="1" dirty="0">
              <a:cs typeface="Times New Roman" panose="02020603050405020304" pitchFamily="18" charset="0"/>
            </a:endParaRPr>
          </a:p>
          <a:p>
            <a:pPr algn="just"/>
            <a:r>
              <a:rPr lang="vi-VN" sz="3200" dirty="0">
                <a:cs typeface="Times New Roman" panose="02020603050405020304" pitchFamily="18" charset="0"/>
              </a:rPr>
              <a:t>Các can thiệp này cần thiết lập các mục tiêu rõ ràng về </a:t>
            </a:r>
            <a:r>
              <a:rPr lang="vi-VN" sz="3200" dirty="0" smtClean="0">
                <a:cs typeface="Times New Roman" panose="02020603050405020304" pitchFamily="18" charset="0"/>
              </a:rPr>
              <a:t>cải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tiến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lâm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và </a:t>
            </a:r>
            <a:r>
              <a:rPr lang="vi-VN" sz="3200" dirty="0">
                <a:cs typeface="Times New Roman" panose="02020603050405020304" pitchFamily="18" charset="0"/>
              </a:rPr>
              <a:t>lồng ghép các thực tiễn dựa vào bằng chứng vào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3200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5D4E4D0-F629-4925-A0BA-E60CDC486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" y="3721101"/>
            <a:ext cx="100203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26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6B98129-A70E-46B2-B471-3AB328724B69}"/>
              </a:ext>
            </a:extLst>
          </p:cNvPr>
          <p:cNvSpPr/>
          <p:nvPr/>
        </p:nvSpPr>
        <p:spPr>
          <a:xfrm>
            <a:off x="508000" y="736600"/>
            <a:ext cx="10312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b="1" dirty="0">
                <a:cs typeface="Times New Roman" panose="02020603050405020304" pitchFamily="18" charset="0"/>
              </a:rPr>
              <a:t>Bước 6: Ước </a:t>
            </a:r>
            <a:r>
              <a:rPr lang="vi-VN" sz="3200" b="1" dirty="0" smtClean="0">
                <a:cs typeface="Times New Roman" panose="02020603050405020304" pitchFamily="18" charset="0"/>
              </a:rPr>
              <a:t>tính</a:t>
            </a:r>
            <a:r>
              <a:rPr lang="en-US" sz="3200" b="1" dirty="0" smtClean="0">
                <a:cs typeface="Times New Roman" panose="02020603050405020304" pitchFamily="18" charset="0"/>
              </a:rPr>
              <a:t> </a:t>
            </a:r>
            <a:r>
              <a:rPr lang="en-US" sz="3200" b="1" dirty="0">
                <a:cs typeface="Times New Roman" panose="02020603050405020304" pitchFamily="18" charset="0"/>
              </a:rPr>
              <a:t>l</a:t>
            </a:r>
            <a:r>
              <a:rPr lang="vi-VN" sz="3200" b="1" dirty="0" smtClean="0">
                <a:cs typeface="Times New Roman" panose="02020603050405020304" pitchFamily="18" charset="0"/>
              </a:rPr>
              <a:t>ợi </a:t>
            </a:r>
            <a:r>
              <a:rPr lang="vi-VN" sz="3200" b="1" dirty="0">
                <a:cs typeface="Times New Roman" panose="02020603050405020304" pitchFamily="18" charset="0"/>
              </a:rPr>
              <a:t>tức </a:t>
            </a:r>
            <a:r>
              <a:rPr lang="en-US" sz="3200" b="1" dirty="0">
                <a:cs typeface="Times New Roman" panose="02020603050405020304" pitchFamily="18" charset="0"/>
              </a:rPr>
              <a:t>đ</a:t>
            </a:r>
            <a:r>
              <a:rPr lang="vi-VN" sz="3200" b="1" dirty="0" smtClean="0">
                <a:cs typeface="Times New Roman" panose="02020603050405020304" pitchFamily="18" charset="0"/>
              </a:rPr>
              <a:t>ầu tư</a:t>
            </a:r>
            <a:r>
              <a:rPr lang="en-US" sz="3200" b="1" dirty="0" smtClean="0">
                <a:cs typeface="Times New Roman" panose="02020603050405020304" pitchFamily="18" charset="0"/>
              </a:rPr>
              <a:t> ROI (Return On Investment) </a:t>
            </a:r>
            <a:endParaRPr lang="vi-VN" sz="3200" b="1" dirty="0" smtClean="0">
              <a:cs typeface="Times New Roman" panose="02020603050405020304" pitchFamily="18" charset="0"/>
            </a:endParaRPr>
          </a:p>
          <a:p>
            <a:pPr algn="just"/>
            <a:endParaRPr lang="vi-VN" sz="3200" dirty="0" smtClean="0">
              <a:cs typeface="Times New Roman" panose="02020603050405020304" pitchFamily="18" charset="0"/>
            </a:endParaRPr>
          </a:p>
          <a:p>
            <a:pPr algn="just"/>
            <a:r>
              <a:rPr lang="vi-VN" sz="3200" dirty="0" smtClean="0">
                <a:cs typeface="Times New Roman" panose="02020603050405020304" pitchFamily="18" charset="0"/>
              </a:rPr>
              <a:t>Xác </a:t>
            </a:r>
            <a:r>
              <a:rPr lang="vi-VN" sz="3200" dirty="0">
                <a:cs typeface="Times New Roman" panose="02020603050405020304" pitchFamily="18" charset="0"/>
              </a:rPr>
              <a:t>định các lợi </a:t>
            </a:r>
            <a:r>
              <a:rPr lang="vi-VN" sz="3200" dirty="0" smtClean="0">
                <a:cs typeface="Times New Roman" panose="02020603050405020304" pitchFamily="18" charset="0"/>
              </a:rPr>
              <a:t>ích, tiết kiệm, cải thiện doanh thu từ: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vi-VN" sz="3200" dirty="0" smtClean="0">
                <a:cs typeface="Times New Roman" panose="02020603050405020304" pitchFamily="18" charset="0"/>
              </a:rPr>
              <a:t>cao </a:t>
            </a:r>
            <a:r>
              <a:rPr lang="vi-VN" sz="3200" dirty="0" smtClean="0">
                <a:cs typeface="Times New Roman" panose="02020603050405020304" pitchFamily="18" charset="0"/>
              </a:rPr>
              <a:t>hiệu quả và năng suất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Cải tiến lâm sàng và giảm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lãng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endParaRPr lang="vi-V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Giảm </a:t>
            </a:r>
            <a:r>
              <a:rPr lang="vi-VN" sz="3200" dirty="0">
                <a:cs typeface="Times New Roman" panose="02020603050405020304" pitchFamily="18" charset="0"/>
              </a:rPr>
              <a:t>nhiễm trùng trong tương lai </a:t>
            </a: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Cải </a:t>
            </a:r>
            <a:r>
              <a:rPr lang="vi-VN" sz="3200" dirty="0">
                <a:cs typeface="Times New Roman" panose="02020603050405020304" pitchFamily="18" charset="0"/>
              </a:rPr>
              <a:t>thiện sự hài lòng của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FECD828-0577-4FB8-95E3-F27C89201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010" y="3914209"/>
            <a:ext cx="3878331" cy="170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06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2FE72F4-1E29-402E-B676-E9C1603C0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5250" y="-101600"/>
            <a:ext cx="12957250" cy="709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08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B275093-023D-4E08-830C-01F4F7F84A97}"/>
              </a:ext>
            </a:extLst>
          </p:cNvPr>
          <p:cNvSpPr/>
          <p:nvPr/>
        </p:nvSpPr>
        <p:spPr>
          <a:xfrm>
            <a:off x="254000" y="965200"/>
            <a:ext cx="73914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b="1" dirty="0">
                <a:cs typeface="Times New Roman" panose="02020603050405020304" pitchFamily="18" charset="0"/>
              </a:rPr>
              <a:t>Xây dựng Khung</a:t>
            </a:r>
          </a:p>
          <a:p>
            <a:pPr algn="just"/>
            <a:endParaRPr lang="vi-VN" sz="3200" b="1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Phân </a:t>
            </a:r>
            <a:r>
              <a:rPr lang="vi-VN" sz="3200" dirty="0">
                <a:cs typeface="Times New Roman" panose="02020603050405020304" pitchFamily="18" charset="0"/>
              </a:rPr>
              <a:t>tích, </a:t>
            </a: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C</a:t>
            </a:r>
            <a:r>
              <a:rPr lang="en-US" sz="3200" dirty="0" err="1" smtClean="0">
                <a:cs typeface="Times New Roman" panose="02020603050405020304" pitchFamily="18" charset="0"/>
              </a:rPr>
              <a:t>ó</a:t>
            </a:r>
            <a:r>
              <a:rPr lang="en-US" sz="3200" dirty="0" smtClean="0"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dirty="0">
                <a:cs typeface="Times New Roman" panose="02020603050405020304" pitchFamily="18" charset="0"/>
              </a:rPr>
              <a:t>phù hợp </a:t>
            </a:r>
            <a:endParaRPr lang="vi-VN" sz="3200" dirty="0" smtClean="0">
              <a:cs typeface="Times New Roman" panose="02020603050405020304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3200" dirty="0" smtClean="0">
                <a:cs typeface="Times New Roman" panose="02020603050405020304" pitchFamily="18" charset="0"/>
              </a:rPr>
              <a:t>Thực </a:t>
            </a:r>
            <a:r>
              <a:rPr lang="vi-VN" sz="3200" dirty="0">
                <a:cs typeface="Times New Roman" panose="02020603050405020304" pitchFamily="18" charset="0"/>
              </a:rPr>
              <a:t>tiễn dựa trên bằng </a:t>
            </a:r>
            <a:r>
              <a:rPr lang="vi-VN" sz="3200" dirty="0" smtClean="0">
                <a:cs typeface="Times New Roman" panose="02020603050405020304" pitchFamily="18" charset="0"/>
              </a:rPr>
              <a:t>chứng</a:t>
            </a:r>
          </a:p>
          <a:p>
            <a:pPr marL="457200" indent="-457200" algn="just">
              <a:buFont typeface="Arial" charset="0"/>
              <a:buChar char="•"/>
            </a:pPr>
            <a:endParaRPr lang="vi-VN" sz="3200" dirty="0">
              <a:cs typeface="Times New Roman" panose="02020603050405020304" pitchFamily="18" charset="0"/>
            </a:endParaRPr>
          </a:p>
          <a:p>
            <a:pPr algn="just"/>
            <a:r>
              <a:rPr lang="vi-VN" sz="3200" dirty="0" smtClean="0">
                <a:cs typeface="Times New Roman" panose="02020603050405020304" pitchFamily="18" charset="0"/>
              </a:rPr>
              <a:t>Các </a:t>
            </a:r>
            <a:r>
              <a:rPr lang="vi-VN" sz="3200" dirty="0">
                <a:cs typeface="Times New Roman" panose="02020603050405020304" pitchFamily="18" charset="0"/>
              </a:rPr>
              <a:t>công cụ thích hợp để đạt được và duy trì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tiến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r>
              <a:rPr lang="en-US" sz="3200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30C21AE-7B10-485C-AD9E-B4450F30C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0" y="2572127"/>
            <a:ext cx="3683000" cy="360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17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0565" y="5632718"/>
            <a:ext cx="9951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dựa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thang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10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5E1866E-14FB-4FF8-99F4-6802063A4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170" y="377074"/>
            <a:ext cx="8214610" cy="476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1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8264" y="201755"/>
            <a:ext cx="30620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0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Các ý chính</a:t>
            </a:r>
            <a:endParaRPr lang="en-US" sz="4000" b="1" dirty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310889"/>
            <a:ext cx="10998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Cải tiến hiệu suất thành công là một phần của chương trình thực hiện liên tục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Có 6 bước bước để bắt đầu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ế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hoạch cải tiến hiệu suất (PIP)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Một phần của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ế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hoạch chiến lược</a:t>
            </a:r>
          </a:p>
          <a:p>
            <a:pPr marL="742950" lvl="1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Phân tích và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ữ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</a:p>
          <a:p>
            <a:pPr marL="742950" lvl="1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Cam kết gắn bó của tổ chức</a:t>
            </a:r>
          </a:p>
          <a:p>
            <a:pPr marL="742950" lvl="1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Các đội ngũ thường trực </a:t>
            </a:r>
          </a:p>
          <a:p>
            <a:pPr marL="742950" lvl="1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Xác định các kết quả </a:t>
            </a:r>
          </a:p>
          <a:p>
            <a:pPr marL="742950" lvl="1" indent="-285750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Lợi tức đầu tư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6" descr="Description: Description: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7" y="5707745"/>
            <a:ext cx="2217356" cy="51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77" y="5638799"/>
            <a:ext cx="1981200" cy="58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escription: Description: Logo IC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61" y="5591723"/>
            <a:ext cx="778669" cy="62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78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962</Words>
  <Application>Microsoft Office PowerPoint</Application>
  <PresentationFormat>Custom</PresentationFormat>
  <Paragraphs>119</Paragraphs>
  <Slides>24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David</dc:creator>
  <cp:lastModifiedBy>admin</cp:lastModifiedBy>
  <cp:revision>77</cp:revision>
  <dcterms:created xsi:type="dcterms:W3CDTF">2017-08-07T20:52:00Z</dcterms:created>
  <dcterms:modified xsi:type="dcterms:W3CDTF">2017-08-25T05:53:25Z</dcterms:modified>
</cp:coreProperties>
</file>